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Aharoni" panose="02010803020104030203" pitchFamily="2" charset="-79"/>
      <p:bold r:id="rId15"/>
    </p:embeddedFont>
    <p:embeddedFont>
      <p:font typeface="Overpass Light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34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83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277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ResearchCollab</a:t>
            </a: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(SDP-27)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27239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Backend-Focused Research Collaboration Platform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41841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Technology highlights: </a:t>
            </a: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Django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, </a:t>
            </a: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PostgreSQL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, </a:t>
            </a: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Bootstrap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·</a:t>
            </a: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212E4C-E53B-D2B3-8CA7-2999874DDD33}"/>
              </a:ext>
            </a:extLst>
          </p:cNvPr>
          <p:cNvSpPr txBox="1"/>
          <p:nvPr/>
        </p:nvSpPr>
        <p:spPr>
          <a:xfrm>
            <a:off x="5791200" y="5943601"/>
            <a:ext cx="3596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>
                <a:solidFill>
                  <a:srgbClr val="3B4E4E"/>
                </a:solidFill>
                <a:latin typeface="Overpass Light" pitchFamily="34" charset="0"/>
              </a:rPr>
              <a:t>Our Team</a:t>
            </a:r>
            <a:r>
              <a:rPr lang="en-US" sz="2400" dirty="0">
                <a:solidFill>
                  <a:srgbClr val="3B4E4E"/>
                </a:solidFill>
                <a:latin typeface="Overpass Light" pitchFamily="34" charset="0"/>
              </a:rPr>
              <a:t>: </a:t>
            </a:r>
            <a:br>
              <a:rPr lang="en-US" sz="2400" dirty="0">
                <a:solidFill>
                  <a:srgbClr val="3B4E4E"/>
                </a:solidFill>
                <a:latin typeface="Overpass Light" pitchFamily="34" charset="0"/>
              </a:rPr>
            </a:br>
            <a:r>
              <a:rPr lang="en-US" sz="2400" dirty="0">
                <a:solidFill>
                  <a:srgbClr val="3B4E4E"/>
                </a:solidFill>
                <a:latin typeface="Overpass Light" pitchFamily="34" charset="0"/>
              </a:rPr>
              <a:t>Sai Kumar</a:t>
            </a:r>
            <a:br>
              <a:rPr lang="en-US" sz="2400" dirty="0">
                <a:solidFill>
                  <a:srgbClr val="3B4E4E"/>
                </a:solidFill>
                <a:latin typeface="Overpass Light" pitchFamily="34" charset="0"/>
              </a:rPr>
            </a:br>
            <a:r>
              <a:rPr lang="en-US" sz="2400" dirty="0">
                <a:solidFill>
                  <a:srgbClr val="3B4E4E"/>
                </a:solidFill>
                <a:latin typeface="Overpass Light" pitchFamily="34" charset="0"/>
              </a:rPr>
              <a:t>Gowtham</a:t>
            </a:r>
            <a:br>
              <a:rPr lang="en-US" sz="2400" dirty="0">
                <a:solidFill>
                  <a:srgbClr val="3B4E4E"/>
                </a:solidFill>
                <a:latin typeface="Overpass Light" pitchFamily="34" charset="0"/>
              </a:rPr>
            </a:br>
            <a:r>
              <a:rPr lang="en-US" sz="2400" dirty="0">
                <a:solidFill>
                  <a:srgbClr val="3B4E4E"/>
                </a:solidFill>
                <a:latin typeface="Overpass Light" pitchFamily="34" charset="0"/>
              </a:rPr>
              <a:t>Om Prakash</a:t>
            </a:r>
            <a:endParaRPr lang="en-I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78788"/>
            <a:ext cx="609338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Communication Module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168592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Persistent, project-based discussion threads with access limited to project members. Messages are stored in the database and linked to a Project foreign key.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02978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3384828"/>
            <a:ext cx="3664744" cy="30480"/>
          </a:xfrm>
          <a:prstGeom prst="rect">
            <a:avLst/>
          </a:prstGeom>
          <a:solidFill>
            <a:srgbClr val="22443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280190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Thread Model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4049554"/>
            <a:ext cx="36647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Thread and Message models link to Project and Author; created via authenticated views.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171748" y="302978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71748" y="3384828"/>
            <a:ext cx="3664863" cy="30480"/>
          </a:xfrm>
          <a:prstGeom prst="rect">
            <a:avLst/>
          </a:prstGeom>
          <a:solidFill>
            <a:srgbClr val="22443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171748" y="3559135"/>
            <a:ext cx="32599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Access Enforcement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171748" y="4049554"/>
            <a:ext cx="3664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Views validate project membership before returning threads or accepting posts.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5350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0190" y="5890141"/>
            <a:ext cx="7556421" cy="30480"/>
          </a:xfrm>
          <a:prstGeom prst="rect">
            <a:avLst/>
          </a:prstGeom>
          <a:solidFill>
            <a:srgbClr val="22443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6280190" y="60644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Persistent Storage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280190" y="655486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Messages persisted in PostgreSQL; retrieval optimized with select_related for author and project.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480665-585E-9D73-BEE4-C8A3762A2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3427" y="7584993"/>
            <a:ext cx="2036973" cy="54106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Routing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02449" y="779502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Complete route map for ResearchCollab — all public application routes organized by section for quick reference.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402449" y="100060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Authentication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3402449" y="1369100"/>
            <a:ext cx="7825502" cy="1957864"/>
          </a:xfrm>
          <a:prstGeom prst="roundRect">
            <a:avLst>
              <a:gd name="adj" fmla="val 243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3410069" y="1376720"/>
            <a:ext cx="7810262" cy="2191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3523655" y="1418273"/>
            <a:ext cx="211252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Page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5870496" y="1418273"/>
            <a:ext cx="210871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URL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8213527" y="1418273"/>
            <a:ext cx="13276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Method(s)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9775508" y="1418273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Description</a:t>
            </a:r>
            <a:endParaRPr lang="en-US" sz="850" dirty="0"/>
          </a:p>
        </p:txBody>
      </p:sp>
      <p:sp>
        <p:nvSpPr>
          <p:cNvPr id="11" name="Shape 9"/>
          <p:cNvSpPr/>
          <p:nvPr/>
        </p:nvSpPr>
        <p:spPr>
          <a:xfrm>
            <a:off x="3410069" y="1595914"/>
            <a:ext cx="7810262" cy="2191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3523655" y="1637467"/>
            <a:ext cx="211252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Login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5870496" y="1637467"/>
            <a:ext cx="210871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/login/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8213527" y="1637467"/>
            <a:ext cx="13276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GET, POST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9775508" y="1637467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Sign in to your account</a:t>
            </a:r>
            <a:endParaRPr lang="en-US" sz="850" dirty="0"/>
          </a:p>
        </p:txBody>
      </p:sp>
      <p:sp>
        <p:nvSpPr>
          <p:cNvPr id="16" name="Shape 14"/>
          <p:cNvSpPr/>
          <p:nvPr/>
        </p:nvSpPr>
        <p:spPr>
          <a:xfrm>
            <a:off x="3410069" y="1815108"/>
            <a:ext cx="7810262" cy="2191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3523655" y="1856661"/>
            <a:ext cx="211252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Logout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5870496" y="1856661"/>
            <a:ext cx="210871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/logout/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8213527" y="1856661"/>
            <a:ext cx="13276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GET</a:t>
            </a:r>
            <a:endParaRPr lang="en-US" sz="850" dirty="0"/>
          </a:p>
        </p:txBody>
      </p:sp>
      <p:sp>
        <p:nvSpPr>
          <p:cNvPr id="20" name="Text 18"/>
          <p:cNvSpPr/>
          <p:nvPr/>
        </p:nvSpPr>
        <p:spPr>
          <a:xfrm>
            <a:off x="9775508" y="1856661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Sign out of your account</a:t>
            </a:r>
            <a:endParaRPr lang="en-US" sz="850" dirty="0"/>
          </a:p>
        </p:txBody>
      </p:sp>
      <p:sp>
        <p:nvSpPr>
          <p:cNvPr id="21" name="Shape 19"/>
          <p:cNvSpPr/>
          <p:nvPr/>
        </p:nvSpPr>
        <p:spPr>
          <a:xfrm>
            <a:off x="3410069" y="2034302"/>
            <a:ext cx="7810262" cy="2191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3523655" y="2075855"/>
            <a:ext cx="211252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Register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5870496" y="2075855"/>
            <a:ext cx="210871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/register/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8213527" y="2075855"/>
            <a:ext cx="13276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GET, POST</a:t>
            </a:r>
            <a:endParaRPr lang="en-US" sz="850" dirty="0"/>
          </a:p>
        </p:txBody>
      </p:sp>
      <p:sp>
        <p:nvSpPr>
          <p:cNvPr id="25" name="Text 23"/>
          <p:cNvSpPr/>
          <p:nvPr/>
        </p:nvSpPr>
        <p:spPr>
          <a:xfrm>
            <a:off x="9775508" y="2075855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Create a new account</a:t>
            </a:r>
            <a:endParaRPr lang="en-US" sz="850" dirty="0"/>
          </a:p>
        </p:txBody>
      </p:sp>
      <p:sp>
        <p:nvSpPr>
          <p:cNvPr id="26" name="Shape 24"/>
          <p:cNvSpPr/>
          <p:nvPr/>
        </p:nvSpPr>
        <p:spPr>
          <a:xfrm>
            <a:off x="3410069" y="2253496"/>
            <a:ext cx="7810262" cy="3552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Text 25"/>
          <p:cNvSpPr/>
          <p:nvPr/>
        </p:nvSpPr>
        <p:spPr>
          <a:xfrm>
            <a:off x="3523655" y="2295049"/>
            <a:ext cx="211252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Change Password</a:t>
            </a:r>
            <a:endParaRPr lang="en-US" sz="850" dirty="0"/>
          </a:p>
        </p:txBody>
      </p:sp>
      <p:sp>
        <p:nvSpPr>
          <p:cNvPr id="28" name="Text 26"/>
          <p:cNvSpPr/>
          <p:nvPr/>
        </p:nvSpPr>
        <p:spPr>
          <a:xfrm>
            <a:off x="5870496" y="2295049"/>
            <a:ext cx="210871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/password-change/</a:t>
            </a:r>
            <a:endParaRPr lang="en-US" sz="850" dirty="0"/>
          </a:p>
        </p:txBody>
      </p:sp>
      <p:sp>
        <p:nvSpPr>
          <p:cNvPr id="29" name="Text 27"/>
          <p:cNvSpPr/>
          <p:nvPr/>
        </p:nvSpPr>
        <p:spPr>
          <a:xfrm>
            <a:off x="8213527" y="2295049"/>
            <a:ext cx="13276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GET, POST</a:t>
            </a:r>
            <a:endParaRPr lang="en-US" sz="850" dirty="0"/>
          </a:p>
        </p:txBody>
      </p:sp>
      <p:sp>
        <p:nvSpPr>
          <p:cNvPr id="30" name="Text 28"/>
          <p:cNvSpPr/>
          <p:nvPr/>
        </p:nvSpPr>
        <p:spPr>
          <a:xfrm>
            <a:off x="9775508" y="2295049"/>
            <a:ext cx="1331476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Change your current password</a:t>
            </a:r>
            <a:endParaRPr lang="en-US" sz="850" dirty="0"/>
          </a:p>
        </p:txBody>
      </p:sp>
      <p:sp>
        <p:nvSpPr>
          <p:cNvPr id="31" name="Shape 29"/>
          <p:cNvSpPr/>
          <p:nvPr/>
        </p:nvSpPr>
        <p:spPr>
          <a:xfrm>
            <a:off x="3410069" y="2608778"/>
            <a:ext cx="7810262" cy="3552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3523655" y="2650331"/>
            <a:ext cx="211252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Password Reset</a:t>
            </a:r>
            <a:endParaRPr lang="en-US" sz="850" dirty="0"/>
          </a:p>
        </p:txBody>
      </p:sp>
      <p:sp>
        <p:nvSpPr>
          <p:cNvPr id="33" name="Text 31"/>
          <p:cNvSpPr/>
          <p:nvPr/>
        </p:nvSpPr>
        <p:spPr>
          <a:xfrm>
            <a:off x="5870496" y="2650331"/>
            <a:ext cx="210871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/password-reset/</a:t>
            </a:r>
            <a:endParaRPr lang="en-US" sz="850" dirty="0"/>
          </a:p>
        </p:txBody>
      </p:sp>
      <p:sp>
        <p:nvSpPr>
          <p:cNvPr id="34" name="Text 32"/>
          <p:cNvSpPr/>
          <p:nvPr/>
        </p:nvSpPr>
        <p:spPr>
          <a:xfrm>
            <a:off x="8213527" y="2650331"/>
            <a:ext cx="13276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GET, POST</a:t>
            </a:r>
            <a:endParaRPr lang="en-US" sz="850" dirty="0"/>
          </a:p>
        </p:txBody>
      </p:sp>
      <p:sp>
        <p:nvSpPr>
          <p:cNvPr id="35" name="Text 33"/>
          <p:cNvSpPr/>
          <p:nvPr/>
        </p:nvSpPr>
        <p:spPr>
          <a:xfrm>
            <a:off x="9775508" y="2650331"/>
            <a:ext cx="1331476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Reset a password (if one exists)</a:t>
            </a:r>
            <a:endParaRPr lang="en-US" sz="850" dirty="0"/>
          </a:p>
        </p:txBody>
      </p:sp>
      <p:sp>
        <p:nvSpPr>
          <p:cNvPr id="36" name="Shape 34"/>
          <p:cNvSpPr/>
          <p:nvPr/>
        </p:nvSpPr>
        <p:spPr>
          <a:xfrm>
            <a:off x="3410069" y="2964061"/>
            <a:ext cx="7810262" cy="3552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7" name="Text 35"/>
          <p:cNvSpPr/>
          <p:nvPr/>
        </p:nvSpPr>
        <p:spPr>
          <a:xfrm>
            <a:off x="3523655" y="3005614"/>
            <a:ext cx="211252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Set Password</a:t>
            </a:r>
            <a:endParaRPr lang="en-US" sz="850" dirty="0"/>
          </a:p>
        </p:txBody>
      </p:sp>
      <p:sp>
        <p:nvSpPr>
          <p:cNvPr id="38" name="Text 36"/>
          <p:cNvSpPr/>
          <p:nvPr/>
        </p:nvSpPr>
        <p:spPr>
          <a:xfrm>
            <a:off x="5870496" y="3005614"/>
            <a:ext cx="210871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/password-set/</a:t>
            </a:r>
            <a:endParaRPr lang="en-US" sz="850" dirty="0"/>
          </a:p>
        </p:txBody>
      </p:sp>
      <p:sp>
        <p:nvSpPr>
          <p:cNvPr id="39" name="Text 37"/>
          <p:cNvSpPr/>
          <p:nvPr/>
        </p:nvSpPr>
        <p:spPr>
          <a:xfrm>
            <a:off x="8213527" y="3005614"/>
            <a:ext cx="13276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GET, POST</a:t>
            </a:r>
            <a:endParaRPr lang="en-US" sz="850" dirty="0"/>
          </a:p>
        </p:txBody>
      </p:sp>
      <p:sp>
        <p:nvSpPr>
          <p:cNvPr id="40" name="Text 38"/>
          <p:cNvSpPr/>
          <p:nvPr/>
        </p:nvSpPr>
        <p:spPr>
          <a:xfrm>
            <a:off x="9775508" y="3005614"/>
            <a:ext cx="1331476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Set a password (if none exists)</a:t>
            </a:r>
            <a:endParaRPr lang="en-US" sz="850" dirty="0"/>
          </a:p>
        </p:txBody>
      </p:sp>
      <p:sp>
        <p:nvSpPr>
          <p:cNvPr id="41" name="Text 39"/>
          <p:cNvSpPr/>
          <p:nvPr/>
        </p:nvSpPr>
        <p:spPr>
          <a:xfrm>
            <a:off x="3402449" y="341197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Dashboards</a:t>
            </a:r>
            <a:endParaRPr lang="en-US" sz="1750" dirty="0"/>
          </a:p>
        </p:txBody>
      </p:sp>
      <p:sp>
        <p:nvSpPr>
          <p:cNvPr id="42" name="Shape 40"/>
          <p:cNvSpPr/>
          <p:nvPr/>
        </p:nvSpPr>
        <p:spPr>
          <a:xfrm>
            <a:off x="3402449" y="3780473"/>
            <a:ext cx="7825502" cy="1300282"/>
          </a:xfrm>
          <a:prstGeom prst="roundRect">
            <a:avLst>
              <a:gd name="adj" fmla="val 366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3410069" y="3788093"/>
            <a:ext cx="7810262" cy="2191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3523655" y="3829645"/>
            <a:ext cx="211252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Page</a:t>
            </a:r>
            <a:endParaRPr lang="en-US" sz="850" dirty="0"/>
          </a:p>
        </p:txBody>
      </p:sp>
      <p:sp>
        <p:nvSpPr>
          <p:cNvPr id="45" name="Text 43"/>
          <p:cNvSpPr/>
          <p:nvPr/>
        </p:nvSpPr>
        <p:spPr>
          <a:xfrm>
            <a:off x="5870496" y="3829645"/>
            <a:ext cx="210871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URL</a:t>
            </a:r>
            <a:endParaRPr lang="en-US" sz="850" dirty="0"/>
          </a:p>
        </p:txBody>
      </p:sp>
      <p:sp>
        <p:nvSpPr>
          <p:cNvPr id="46" name="Text 44"/>
          <p:cNvSpPr/>
          <p:nvPr/>
        </p:nvSpPr>
        <p:spPr>
          <a:xfrm>
            <a:off x="8213527" y="3829645"/>
            <a:ext cx="13276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Method(s)</a:t>
            </a:r>
            <a:endParaRPr lang="en-US" sz="850" dirty="0"/>
          </a:p>
        </p:txBody>
      </p:sp>
      <p:sp>
        <p:nvSpPr>
          <p:cNvPr id="47" name="Text 45"/>
          <p:cNvSpPr/>
          <p:nvPr/>
        </p:nvSpPr>
        <p:spPr>
          <a:xfrm>
            <a:off x="9775508" y="3829645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Description</a:t>
            </a:r>
            <a:endParaRPr lang="en-US" sz="850" dirty="0"/>
          </a:p>
        </p:txBody>
      </p:sp>
      <p:sp>
        <p:nvSpPr>
          <p:cNvPr id="48" name="Shape 46"/>
          <p:cNvSpPr/>
          <p:nvPr/>
        </p:nvSpPr>
        <p:spPr>
          <a:xfrm>
            <a:off x="3410069" y="4007287"/>
            <a:ext cx="7810262" cy="3552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3523655" y="4048839"/>
            <a:ext cx="211252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Dashboard (Redirect)</a:t>
            </a:r>
            <a:endParaRPr lang="en-US" sz="850" dirty="0"/>
          </a:p>
        </p:txBody>
      </p:sp>
      <p:sp>
        <p:nvSpPr>
          <p:cNvPr id="50" name="Text 48"/>
          <p:cNvSpPr/>
          <p:nvPr/>
        </p:nvSpPr>
        <p:spPr>
          <a:xfrm>
            <a:off x="5870496" y="4048839"/>
            <a:ext cx="210871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/dashboard/</a:t>
            </a:r>
            <a:endParaRPr lang="en-US" sz="850" dirty="0"/>
          </a:p>
        </p:txBody>
      </p:sp>
      <p:sp>
        <p:nvSpPr>
          <p:cNvPr id="51" name="Text 49"/>
          <p:cNvSpPr/>
          <p:nvPr/>
        </p:nvSpPr>
        <p:spPr>
          <a:xfrm>
            <a:off x="8213527" y="4048839"/>
            <a:ext cx="13276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GET</a:t>
            </a:r>
            <a:endParaRPr lang="en-US" sz="850" dirty="0"/>
          </a:p>
        </p:txBody>
      </p:sp>
      <p:sp>
        <p:nvSpPr>
          <p:cNvPr id="52" name="Text 50"/>
          <p:cNvSpPr/>
          <p:nvPr/>
        </p:nvSpPr>
        <p:spPr>
          <a:xfrm>
            <a:off x="9775508" y="4048839"/>
            <a:ext cx="1331476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Redirects to role-based dashboard</a:t>
            </a:r>
            <a:endParaRPr lang="en-US" sz="850" dirty="0"/>
          </a:p>
        </p:txBody>
      </p:sp>
      <p:sp>
        <p:nvSpPr>
          <p:cNvPr id="53" name="Shape 51"/>
          <p:cNvSpPr/>
          <p:nvPr/>
        </p:nvSpPr>
        <p:spPr>
          <a:xfrm>
            <a:off x="3410069" y="4362569"/>
            <a:ext cx="7810262" cy="3552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4" name="Text 52"/>
          <p:cNvSpPr/>
          <p:nvPr/>
        </p:nvSpPr>
        <p:spPr>
          <a:xfrm>
            <a:off x="3523655" y="4404122"/>
            <a:ext cx="211252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Admin Dashboard</a:t>
            </a:r>
            <a:endParaRPr lang="en-US" sz="850" dirty="0"/>
          </a:p>
        </p:txBody>
      </p:sp>
      <p:sp>
        <p:nvSpPr>
          <p:cNvPr id="55" name="Text 53"/>
          <p:cNvSpPr/>
          <p:nvPr/>
        </p:nvSpPr>
        <p:spPr>
          <a:xfrm>
            <a:off x="5870496" y="4404122"/>
            <a:ext cx="210871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/admin-dashboard/</a:t>
            </a:r>
            <a:endParaRPr lang="en-US" sz="850" dirty="0"/>
          </a:p>
        </p:txBody>
      </p:sp>
      <p:sp>
        <p:nvSpPr>
          <p:cNvPr id="56" name="Text 54"/>
          <p:cNvSpPr/>
          <p:nvPr/>
        </p:nvSpPr>
        <p:spPr>
          <a:xfrm>
            <a:off x="8213527" y="4404122"/>
            <a:ext cx="13276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GET</a:t>
            </a:r>
            <a:endParaRPr lang="en-US" sz="850" dirty="0"/>
          </a:p>
        </p:txBody>
      </p:sp>
      <p:sp>
        <p:nvSpPr>
          <p:cNvPr id="57" name="Text 55"/>
          <p:cNvSpPr/>
          <p:nvPr/>
        </p:nvSpPr>
        <p:spPr>
          <a:xfrm>
            <a:off x="9775508" y="4404122"/>
            <a:ext cx="1331476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Dashboard for ADMIN users</a:t>
            </a:r>
            <a:endParaRPr lang="en-US" sz="850" dirty="0"/>
          </a:p>
        </p:txBody>
      </p:sp>
      <p:sp>
        <p:nvSpPr>
          <p:cNvPr id="58" name="Shape 56"/>
          <p:cNvSpPr/>
          <p:nvPr/>
        </p:nvSpPr>
        <p:spPr>
          <a:xfrm>
            <a:off x="3410069" y="4717852"/>
            <a:ext cx="7810262" cy="3552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9" name="Text 57"/>
          <p:cNvSpPr/>
          <p:nvPr/>
        </p:nvSpPr>
        <p:spPr>
          <a:xfrm>
            <a:off x="3523655" y="4759404"/>
            <a:ext cx="211252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Researcher Dashboard</a:t>
            </a:r>
            <a:endParaRPr lang="en-US" sz="850" dirty="0"/>
          </a:p>
        </p:txBody>
      </p:sp>
      <p:sp>
        <p:nvSpPr>
          <p:cNvPr id="60" name="Text 58"/>
          <p:cNvSpPr/>
          <p:nvPr/>
        </p:nvSpPr>
        <p:spPr>
          <a:xfrm>
            <a:off x="5870496" y="4759404"/>
            <a:ext cx="210871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/dashboard/researcher/</a:t>
            </a:r>
            <a:endParaRPr lang="en-US" sz="850" dirty="0"/>
          </a:p>
        </p:txBody>
      </p:sp>
      <p:sp>
        <p:nvSpPr>
          <p:cNvPr id="61" name="Text 59"/>
          <p:cNvSpPr/>
          <p:nvPr/>
        </p:nvSpPr>
        <p:spPr>
          <a:xfrm>
            <a:off x="8213527" y="4759404"/>
            <a:ext cx="13276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GET</a:t>
            </a:r>
            <a:endParaRPr lang="en-US" sz="850" dirty="0"/>
          </a:p>
        </p:txBody>
      </p:sp>
      <p:sp>
        <p:nvSpPr>
          <p:cNvPr id="62" name="Text 60"/>
          <p:cNvSpPr/>
          <p:nvPr/>
        </p:nvSpPr>
        <p:spPr>
          <a:xfrm>
            <a:off x="9775508" y="4759404"/>
            <a:ext cx="1331476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Dashboard for RESEARCHER users</a:t>
            </a:r>
            <a:endParaRPr lang="en-US" sz="850" dirty="0"/>
          </a:p>
        </p:txBody>
      </p:sp>
      <p:sp>
        <p:nvSpPr>
          <p:cNvPr id="63" name="Text 61"/>
          <p:cNvSpPr/>
          <p:nvPr/>
        </p:nvSpPr>
        <p:spPr>
          <a:xfrm>
            <a:off x="3402449" y="516576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Projects</a:t>
            </a:r>
            <a:endParaRPr lang="en-US" sz="1750" dirty="0"/>
          </a:p>
        </p:txBody>
      </p:sp>
      <p:sp>
        <p:nvSpPr>
          <p:cNvPr id="64" name="Shape 62"/>
          <p:cNvSpPr/>
          <p:nvPr/>
        </p:nvSpPr>
        <p:spPr>
          <a:xfrm>
            <a:off x="3402449" y="5534263"/>
            <a:ext cx="7825502" cy="1383387"/>
          </a:xfrm>
          <a:prstGeom prst="roundRect">
            <a:avLst>
              <a:gd name="adj" fmla="val 344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5" name="Shape 63"/>
          <p:cNvSpPr/>
          <p:nvPr/>
        </p:nvSpPr>
        <p:spPr>
          <a:xfrm>
            <a:off x="3410069" y="5541883"/>
            <a:ext cx="7810262" cy="2191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6" name="Text 64"/>
          <p:cNvSpPr/>
          <p:nvPr/>
        </p:nvSpPr>
        <p:spPr>
          <a:xfrm>
            <a:off x="3523655" y="5583436"/>
            <a:ext cx="211252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Page</a:t>
            </a:r>
            <a:endParaRPr lang="en-US" sz="850" dirty="0"/>
          </a:p>
        </p:txBody>
      </p:sp>
      <p:sp>
        <p:nvSpPr>
          <p:cNvPr id="67" name="Text 65"/>
          <p:cNvSpPr/>
          <p:nvPr/>
        </p:nvSpPr>
        <p:spPr>
          <a:xfrm>
            <a:off x="5870496" y="5583436"/>
            <a:ext cx="210871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URL</a:t>
            </a:r>
            <a:endParaRPr lang="en-US" sz="850" dirty="0"/>
          </a:p>
        </p:txBody>
      </p:sp>
      <p:sp>
        <p:nvSpPr>
          <p:cNvPr id="68" name="Text 66"/>
          <p:cNvSpPr/>
          <p:nvPr/>
        </p:nvSpPr>
        <p:spPr>
          <a:xfrm>
            <a:off x="8213527" y="5583436"/>
            <a:ext cx="13276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Method(s)</a:t>
            </a:r>
            <a:endParaRPr lang="en-US" sz="850" dirty="0"/>
          </a:p>
        </p:txBody>
      </p:sp>
      <p:sp>
        <p:nvSpPr>
          <p:cNvPr id="69" name="Text 67"/>
          <p:cNvSpPr/>
          <p:nvPr/>
        </p:nvSpPr>
        <p:spPr>
          <a:xfrm>
            <a:off x="9775508" y="5583436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Description</a:t>
            </a:r>
            <a:endParaRPr lang="en-US" sz="850" dirty="0"/>
          </a:p>
        </p:txBody>
      </p:sp>
      <p:sp>
        <p:nvSpPr>
          <p:cNvPr id="70" name="Shape 68"/>
          <p:cNvSpPr/>
          <p:nvPr/>
        </p:nvSpPr>
        <p:spPr>
          <a:xfrm>
            <a:off x="3410069" y="5761077"/>
            <a:ext cx="7810262" cy="3552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1" name="Text 69"/>
          <p:cNvSpPr/>
          <p:nvPr/>
        </p:nvSpPr>
        <p:spPr>
          <a:xfrm>
            <a:off x="3523655" y="5802630"/>
            <a:ext cx="211252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Project List</a:t>
            </a:r>
            <a:endParaRPr lang="en-US" sz="850" dirty="0"/>
          </a:p>
        </p:txBody>
      </p:sp>
      <p:sp>
        <p:nvSpPr>
          <p:cNvPr id="72" name="Text 70"/>
          <p:cNvSpPr/>
          <p:nvPr/>
        </p:nvSpPr>
        <p:spPr>
          <a:xfrm>
            <a:off x="5870496" y="5802630"/>
            <a:ext cx="210871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/projects/</a:t>
            </a:r>
            <a:endParaRPr lang="en-US" sz="850" dirty="0"/>
          </a:p>
        </p:txBody>
      </p:sp>
      <p:sp>
        <p:nvSpPr>
          <p:cNvPr id="73" name="Text 71"/>
          <p:cNvSpPr/>
          <p:nvPr/>
        </p:nvSpPr>
        <p:spPr>
          <a:xfrm>
            <a:off x="8213527" y="5802630"/>
            <a:ext cx="13276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GET</a:t>
            </a:r>
            <a:endParaRPr lang="en-US" sz="850" dirty="0"/>
          </a:p>
        </p:txBody>
      </p:sp>
      <p:sp>
        <p:nvSpPr>
          <p:cNvPr id="74" name="Text 72"/>
          <p:cNvSpPr/>
          <p:nvPr/>
        </p:nvSpPr>
        <p:spPr>
          <a:xfrm>
            <a:off x="9775508" y="5802630"/>
            <a:ext cx="1331476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List all projects (role-filtered)</a:t>
            </a:r>
            <a:endParaRPr lang="en-US" sz="850" dirty="0"/>
          </a:p>
        </p:txBody>
      </p:sp>
      <p:sp>
        <p:nvSpPr>
          <p:cNvPr id="75" name="Shape 73"/>
          <p:cNvSpPr/>
          <p:nvPr/>
        </p:nvSpPr>
        <p:spPr>
          <a:xfrm>
            <a:off x="3410069" y="6116360"/>
            <a:ext cx="7810262" cy="2191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6" name="Text 74"/>
          <p:cNvSpPr/>
          <p:nvPr/>
        </p:nvSpPr>
        <p:spPr>
          <a:xfrm>
            <a:off x="3523655" y="6157913"/>
            <a:ext cx="211252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Create Project</a:t>
            </a:r>
            <a:endParaRPr lang="en-US" sz="850" dirty="0"/>
          </a:p>
        </p:txBody>
      </p:sp>
      <p:sp>
        <p:nvSpPr>
          <p:cNvPr id="77" name="Text 75"/>
          <p:cNvSpPr/>
          <p:nvPr/>
        </p:nvSpPr>
        <p:spPr>
          <a:xfrm>
            <a:off x="5870496" y="6157913"/>
            <a:ext cx="210871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/projects/create/</a:t>
            </a:r>
            <a:endParaRPr lang="en-US" sz="850" dirty="0"/>
          </a:p>
        </p:txBody>
      </p:sp>
      <p:sp>
        <p:nvSpPr>
          <p:cNvPr id="78" name="Text 76"/>
          <p:cNvSpPr/>
          <p:nvPr/>
        </p:nvSpPr>
        <p:spPr>
          <a:xfrm>
            <a:off x="8213527" y="6157913"/>
            <a:ext cx="13276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GET, POST</a:t>
            </a:r>
            <a:endParaRPr lang="en-US" sz="850" dirty="0"/>
          </a:p>
        </p:txBody>
      </p:sp>
      <p:sp>
        <p:nvSpPr>
          <p:cNvPr id="79" name="Text 77"/>
          <p:cNvSpPr/>
          <p:nvPr/>
        </p:nvSpPr>
        <p:spPr>
          <a:xfrm>
            <a:off x="9775508" y="6157913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Create a new project</a:t>
            </a:r>
            <a:endParaRPr lang="en-US" sz="850" dirty="0"/>
          </a:p>
        </p:txBody>
      </p:sp>
      <p:sp>
        <p:nvSpPr>
          <p:cNvPr id="80" name="Shape 78"/>
          <p:cNvSpPr/>
          <p:nvPr/>
        </p:nvSpPr>
        <p:spPr>
          <a:xfrm>
            <a:off x="3410069" y="6335554"/>
            <a:ext cx="7810262" cy="2191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1" name="Text 79"/>
          <p:cNvSpPr/>
          <p:nvPr/>
        </p:nvSpPr>
        <p:spPr>
          <a:xfrm>
            <a:off x="3523655" y="6377107"/>
            <a:ext cx="211252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Project Detail</a:t>
            </a:r>
            <a:endParaRPr lang="en-US" sz="850" dirty="0"/>
          </a:p>
        </p:txBody>
      </p:sp>
      <p:sp>
        <p:nvSpPr>
          <p:cNvPr id="82" name="Text 80"/>
          <p:cNvSpPr/>
          <p:nvPr/>
        </p:nvSpPr>
        <p:spPr>
          <a:xfrm>
            <a:off x="5870496" y="6377107"/>
            <a:ext cx="210871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/projects/&lt;id&gt;/</a:t>
            </a:r>
            <a:endParaRPr lang="en-US" sz="850" dirty="0"/>
          </a:p>
        </p:txBody>
      </p:sp>
      <p:sp>
        <p:nvSpPr>
          <p:cNvPr id="83" name="Text 81"/>
          <p:cNvSpPr/>
          <p:nvPr/>
        </p:nvSpPr>
        <p:spPr>
          <a:xfrm>
            <a:off x="8213527" y="6377107"/>
            <a:ext cx="13276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GET</a:t>
            </a:r>
            <a:endParaRPr lang="en-US" sz="850" dirty="0"/>
          </a:p>
        </p:txBody>
      </p:sp>
      <p:sp>
        <p:nvSpPr>
          <p:cNvPr id="84" name="Text 82"/>
          <p:cNvSpPr/>
          <p:nvPr/>
        </p:nvSpPr>
        <p:spPr>
          <a:xfrm>
            <a:off x="9775508" y="6377107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View project details</a:t>
            </a:r>
            <a:endParaRPr lang="en-US" sz="850" dirty="0"/>
          </a:p>
        </p:txBody>
      </p:sp>
      <p:sp>
        <p:nvSpPr>
          <p:cNvPr id="85" name="Shape 83"/>
          <p:cNvSpPr/>
          <p:nvPr/>
        </p:nvSpPr>
        <p:spPr>
          <a:xfrm>
            <a:off x="3410069" y="6554748"/>
            <a:ext cx="7810262" cy="3552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6" name="Text 84"/>
          <p:cNvSpPr/>
          <p:nvPr/>
        </p:nvSpPr>
        <p:spPr>
          <a:xfrm>
            <a:off x="3523655" y="6596301"/>
            <a:ext cx="211252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Edit Project</a:t>
            </a:r>
            <a:endParaRPr lang="en-US" sz="850" dirty="0"/>
          </a:p>
        </p:txBody>
      </p:sp>
      <p:sp>
        <p:nvSpPr>
          <p:cNvPr id="87" name="Text 85"/>
          <p:cNvSpPr/>
          <p:nvPr/>
        </p:nvSpPr>
        <p:spPr>
          <a:xfrm>
            <a:off x="5870496" y="6596301"/>
            <a:ext cx="210871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/projects/&lt;id&gt;/edit/</a:t>
            </a:r>
            <a:endParaRPr lang="en-US" sz="850" dirty="0"/>
          </a:p>
        </p:txBody>
      </p:sp>
      <p:sp>
        <p:nvSpPr>
          <p:cNvPr id="88" name="Text 86"/>
          <p:cNvSpPr/>
          <p:nvPr/>
        </p:nvSpPr>
        <p:spPr>
          <a:xfrm>
            <a:off x="8213527" y="6596301"/>
            <a:ext cx="13276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GET, POST</a:t>
            </a:r>
            <a:endParaRPr lang="en-US" sz="850" dirty="0"/>
          </a:p>
        </p:txBody>
      </p:sp>
      <p:sp>
        <p:nvSpPr>
          <p:cNvPr id="89" name="Text 87"/>
          <p:cNvSpPr/>
          <p:nvPr/>
        </p:nvSpPr>
        <p:spPr>
          <a:xfrm>
            <a:off x="9775508" y="6596301"/>
            <a:ext cx="1331476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Edit a project (ADMIN only)</a:t>
            </a:r>
            <a:endParaRPr lang="en-US" sz="850" dirty="0"/>
          </a:p>
        </p:txBody>
      </p:sp>
      <p:sp>
        <p:nvSpPr>
          <p:cNvPr id="108" name="Shape 106"/>
          <p:cNvSpPr/>
          <p:nvPr/>
        </p:nvSpPr>
        <p:spPr>
          <a:xfrm>
            <a:off x="3402449" y="9450110"/>
            <a:ext cx="7825502" cy="1678424"/>
          </a:xfrm>
          <a:prstGeom prst="roundRect">
            <a:avLst>
              <a:gd name="adj" fmla="val 283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8" name="Text 116"/>
          <p:cNvSpPr/>
          <p:nvPr/>
        </p:nvSpPr>
        <p:spPr>
          <a:xfrm>
            <a:off x="10556558" y="9854565"/>
            <a:ext cx="550426" cy="1224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endParaRPr lang="en-US" sz="850" dirty="0"/>
          </a:p>
        </p:txBody>
      </p:sp>
      <p:sp>
        <p:nvSpPr>
          <p:cNvPr id="119" name="Text 117"/>
          <p:cNvSpPr/>
          <p:nvPr/>
        </p:nvSpPr>
        <p:spPr>
          <a:xfrm>
            <a:off x="3402449" y="1121354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CA21E932-023C-B26F-7033-8146E44F1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506" y="7322546"/>
            <a:ext cx="2415593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32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12">
            <a:extLst>
              <a:ext uri="{FF2B5EF4-FFF2-40B4-BE49-F238E27FC236}">
                <a16:creationId xmlns:a16="http://schemas.microsoft.com/office/drawing/2014/main" id="{5FB06F3B-F5EA-EA45-9AC1-4DE03DA6B263}"/>
              </a:ext>
            </a:extLst>
          </p:cNvPr>
          <p:cNvSpPr/>
          <p:nvPr/>
        </p:nvSpPr>
        <p:spPr>
          <a:xfrm>
            <a:off x="3410069" y="9813012"/>
            <a:ext cx="7810262" cy="13079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3" name="Text 88">
            <a:extLst>
              <a:ext uri="{FF2B5EF4-FFF2-40B4-BE49-F238E27FC236}">
                <a16:creationId xmlns:a16="http://schemas.microsoft.com/office/drawing/2014/main" id="{FC560A60-0668-BBC0-4985-DC40ADF8AE54}"/>
              </a:ext>
            </a:extLst>
          </p:cNvPr>
          <p:cNvSpPr/>
          <p:nvPr/>
        </p:nvSpPr>
        <p:spPr>
          <a:xfrm>
            <a:off x="2015608" y="1211460"/>
            <a:ext cx="3749901" cy="456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Documents</a:t>
            </a:r>
            <a:endParaRPr lang="en-US" sz="1750" dirty="0"/>
          </a:p>
        </p:txBody>
      </p:sp>
      <p:sp>
        <p:nvSpPr>
          <p:cNvPr id="34" name="Shape 89">
            <a:extLst>
              <a:ext uri="{FF2B5EF4-FFF2-40B4-BE49-F238E27FC236}">
                <a16:creationId xmlns:a16="http://schemas.microsoft.com/office/drawing/2014/main" id="{7721965A-7D47-26BF-4A80-035BDD07E3CE}"/>
              </a:ext>
            </a:extLst>
          </p:cNvPr>
          <p:cNvSpPr/>
          <p:nvPr/>
        </p:nvSpPr>
        <p:spPr>
          <a:xfrm>
            <a:off x="2015609" y="1579959"/>
            <a:ext cx="12937166" cy="2615650"/>
          </a:xfrm>
          <a:prstGeom prst="roundRect">
            <a:avLst>
              <a:gd name="adj" fmla="val 293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5" name="Shape 90">
            <a:extLst>
              <a:ext uri="{FF2B5EF4-FFF2-40B4-BE49-F238E27FC236}">
                <a16:creationId xmlns:a16="http://schemas.microsoft.com/office/drawing/2014/main" id="{FF2E9B3B-19F3-FCAC-F12E-50C491C8224C}"/>
              </a:ext>
            </a:extLst>
          </p:cNvPr>
          <p:cNvSpPr/>
          <p:nvPr/>
        </p:nvSpPr>
        <p:spPr>
          <a:xfrm>
            <a:off x="2023228" y="1587579"/>
            <a:ext cx="12911971" cy="5717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Text 91">
            <a:extLst>
              <a:ext uri="{FF2B5EF4-FFF2-40B4-BE49-F238E27FC236}">
                <a16:creationId xmlns:a16="http://schemas.microsoft.com/office/drawing/2014/main" id="{4FB0386A-494E-4F13-B05A-D5BC7A9DAB42}"/>
              </a:ext>
            </a:extLst>
          </p:cNvPr>
          <p:cNvSpPr/>
          <p:nvPr/>
        </p:nvSpPr>
        <p:spPr>
          <a:xfrm>
            <a:off x="2136815" y="1629132"/>
            <a:ext cx="3492440" cy="21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Page</a:t>
            </a:r>
            <a:endParaRPr lang="en-US" sz="850" dirty="0"/>
          </a:p>
        </p:txBody>
      </p:sp>
      <p:sp>
        <p:nvSpPr>
          <p:cNvPr id="37" name="Text 92">
            <a:extLst>
              <a:ext uri="{FF2B5EF4-FFF2-40B4-BE49-F238E27FC236}">
                <a16:creationId xmlns:a16="http://schemas.microsoft.com/office/drawing/2014/main" id="{68060F34-26D0-F887-D105-97C4436FC464}"/>
              </a:ext>
            </a:extLst>
          </p:cNvPr>
          <p:cNvSpPr/>
          <p:nvPr/>
        </p:nvSpPr>
        <p:spPr>
          <a:xfrm>
            <a:off x="4483656" y="1629132"/>
            <a:ext cx="4777378" cy="21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URL</a:t>
            </a:r>
            <a:endParaRPr lang="en-US" sz="850" dirty="0"/>
          </a:p>
        </p:txBody>
      </p:sp>
      <p:sp>
        <p:nvSpPr>
          <p:cNvPr id="38" name="Text 93">
            <a:extLst>
              <a:ext uri="{FF2B5EF4-FFF2-40B4-BE49-F238E27FC236}">
                <a16:creationId xmlns:a16="http://schemas.microsoft.com/office/drawing/2014/main" id="{AB251902-CEAE-643B-2366-5BDA5AE191A6}"/>
              </a:ext>
            </a:extLst>
          </p:cNvPr>
          <p:cNvSpPr/>
          <p:nvPr/>
        </p:nvSpPr>
        <p:spPr>
          <a:xfrm>
            <a:off x="7607736" y="1629132"/>
            <a:ext cx="2194905" cy="21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Method(s)</a:t>
            </a:r>
            <a:endParaRPr lang="en-US" sz="850" dirty="0"/>
          </a:p>
        </p:txBody>
      </p:sp>
      <p:sp>
        <p:nvSpPr>
          <p:cNvPr id="39" name="Text 94">
            <a:extLst>
              <a:ext uri="{FF2B5EF4-FFF2-40B4-BE49-F238E27FC236}">
                <a16:creationId xmlns:a16="http://schemas.microsoft.com/office/drawing/2014/main" id="{115B3C51-DB48-7D37-BE74-5AF3F9250B48}"/>
              </a:ext>
            </a:extLst>
          </p:cNvPr>
          <p:cNvSpPr/>
          <p:nvPr/>
        </p:nvSpPr>
        <p:spPr>
          <a:xfrm>
            <a:off x="9169717" y="1629132"/>
            <a:ext cx="909967" cy="43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Description</a:t>
            </a:r>
            <a:endParaRPr lang="en-US" sz="850" dirty="0"/>
          </a:p>
        </p:txBody>
      </p:sp>
      <p:sp>
        <p:nvSpPr>
          <p:cNvPr id="40" name="Shape 95">
            <a:extLst>
              <a:ext uri="{FF2B5EF4-FFF2-40B4-BE49-F238E27FC236}">
                <a16:creationId xmlns:a16="http://schemas.microsoft.com/office/drawing/2014/main" id="{83A35AB9-1D70-074F-A597-F45995C4C9FA}"/>
              </a:ext>
            </a:extLst>
          </p:cNvPr>
          <p:cNvSpPr/>
          <p:nvPr/>
        </p:nvSpPr>
        <p:spPr>
          <a:xfrm>
            <a:off x="2023228" y="1942862"/>
            <a:ext cx="12911971" cy="10097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1" name="Text 96">
            <a:extLst>
              <a:ext uri="{FF2B5EF4-FFF2-40B4-BE49-F238E27FC236}">
                <a16:creationId xmlns:a16="http://schemas.microsoft.com/office/drawing/2014/main" id="{FBCD1455-1FA4-BE88-46F9-855BF858266B}"/>
              </a:ext>
            </a:extLst>
          </p:cNvPr>
          <p:cNvSpPr/>
          <p:nvPr/>
        </p:nvSpPr>
        <p:spPr>
          <a:xfrm>
            <a:off x="2136815" y="1984415"/>
            <a:ext cx="3492440" cy="21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Document List</a:t>
            </a:r>
            <a:endParaRPr lang="en-US" sz="850" dirty="0"/>
          </a:p>
        </p:txBody>
      </p:sp>
      <p:sp>
        <p:nvSpPr>
          <p:cNvPr id="42" name="Text 97">
            <a:extLst>
              <a:ext uri="{FF2B5EF4-FFF2-40B4-BE49-F238E27FC236}">
                <a16:creationId xmlns:a16="http://schemas.microsoft.com/office/drawing/2014/main" id="{E92E9EB7-48A1-CE7A-2722-087241AAD005}"/>
              </a:ext>
            </a:extLst>
          </p:cNvPr>
          <p:cNvSpPr/>
          <p:nvPr/>
        </p:nvSpPr>
        <p:spPr>
          <a:xfrm>
            <a:off x="4483656" y="1984415"/>
            <a:ext cx="4777378" cy="21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/documents/projects/&lt;project_id&gt;/</a:t>
            </a:r>
            <a:endParaRPr lang="en-US" sz="850" dirty="0"/>
          </a:p>
        </p:txBody>
      </p:sp>
      <p:sp>
        <p:nvSpPr>
          <p:cNvPr id="43" name="Text 98">
            <a:extLst>
              <a:ext uri="{FF2B5EF4-FFF2-40B4-BE49-F238E27FC236}">
                <a16:creationId xmlns:a16="http://schemas.microsoft.com/office/drawing/2014/main" id="{6CCCE470-FB1D-F5A1-4ACC-DA2F47AB5BF5}"/>
              </a:ext>
            </a:extLst>
          </p:cNvPr>
          <p:cNvSpPr/>
          <p:nvPr/>
        </p:nvSpPr>
        <p:spPr>
          <a:xfrm>
            <a:off x="7607736" y="1984415"/>
            <a:ext cx="2194905" cy="21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GET</a:t>
            </a:r>
            <a:endParaRPr lang="en-US" sz="850" dirty="0"/>
          </a:p>
        </p:txBody>
      </p:sp>
      <p:sp>
        <p:nvSpPr>
          <p:cNvPr id="44" name="Text 99">
            <a:extLst>
              <a:ext uri="{FF2B5EF4-FFF2-40B4-BE49-F238E27FC236}">
                <a16:creationId xmlns:a16="http://schemas.microsoft.com/office/drawing/2014/main" id="{90DE262D-2726-4129-CF57-DEB9B5284E7B}"/>
              </a:ext>
            </a:extLst>
          </p:cNvPr>
          <p:cNvSpPr/>
          <p:nvPr/>
        </p:nvSpPr>
        <p:spPr>
          <a:xfrm>
            <a:off x="9169717" y="1984414"/>
            <a:ext cx="909967" cy="875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List documents for a project</a:t>
            </a:r>
            <a:endParaRPr lang="en-US" sz="850" dirty="0"/>
          </a:p>
        </p:txBody>
      </p:sp>
      <p:sp>
        <p:nvSpPr>
          <p:cNvPr id="45" name="Shape 100">
            <a:extLst>
              <a:ext uri="{FF2B5EF4-FFF2-40B4-BE49-F238E27FC236}">
                <a16:creationId xmlns:a16="http://schemas.microsoft.com/office/drawing/2014/main" id="{6BBB7386-DA59-451D-3289-AEDE4EC9C041}"/>
              </a:ext>
            </a:extLst>
          </p:cNvPr>
          <p:cNvSpPr/>
          <p:nvPr/>
        </p:nvSpPr>
        <p:spPr>
          <a:xfrm>
            <a:off x="2030848" y="2577941"/>
            <a:ext cx="12911971" cy="10097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6" name="Text 101">
            <a:extLst>
              <a:ext uri="{FF2B5EF4-FFF2-40B4-BE49-F238E27FC236}">
                <a16:creationId xmlns:a16="http://schemas.microsoft.com/office/drawing/2014/main" id="{3A1E6B1B-976C-4261-832A-47DB0B8FCF3B}"/>
              </a:ext>
            </a:extLst>
          </p:cNvPr>
          <p:cNvSpPr/>
          <p:nvPr/>
        </p:nvSpPr>
        <p:spPr>
          <a:xfrm>
            <a:off x="2136815" y="2611874"/>
            <a:ext cx="3492440" cy="21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Upload Document</a:t>
            </a:r>
            <a:endParaRPr lang="en-US" sz="850" dirty="0"/>
          </a:p>
        </p:txBody>
      </p:sp>
      <p:sp>
        <p:nvSpPr>
          <p:cNvPr id="47" name="Text 102">
            <a:extLst>
              <a:ext uri="{FF2B5EF4-FFF2-40B4-BE49-F238E27FC236}">
                <a16:creationId xmlns:a16="http://schemas.microsoft.com/office/drawing/2014/main" id="{01AD4190-3D7F-5942-46EB-D12388E768AF}"/>
              </a:ext>
            </a:extLst>
          </p:cNvPr>
          <p:cNvSpPr/>
          <p:nvPr/>
        </p:nvSpPr>
        <p:spPr>
          <a:xfrm>
            <a:off x="4483656" y="2611874"/>
            <a:ext cx="4777378" cy="21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/documents/projects/&lt;project_id&gt;/upload/</a:t>
            </a:r>
            <a:endParaRPr lang="en-US" sz="850" dirty="0"/>
          </a:p>
        </p:txBody>
      </p:sp>
      <p:sp>
        <p:nvSpPr>
          <p:cNvPr id="48" name="Text 103">
            <a:extLst>
              <a:ext uri="{FF2B5EF4-FFF2-40B4-BE49-F238E27FC236}">
                <a16:creationId xmlns:a16="http://schemas.microsoft.com/office/drawing/2014/main" id="{9EDCD3F7-4A3A-D9E2-8855-329145FB1826}"/>
              </a:ext>
            </a:extLst>
          </p:cNvPr>
          <p:cNvSpPr/>
          <p:nvPr/>
        </p:nvSpPr>
        <p:spPr>
          <a:xfrm>
            <a:off x="7607736" y="2611874"/>
            <a:ext cx="2194905" cy="21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GET, POST</a:t>
            </a:r>
            <a:endParaRPr lang="en-US" sz="850" dirty="0"/>
          </a:p>
        </p:txBody>
      </p:sp>
      <p:sp>
        <p:nvSpPr>
          <p:cNvPr id="49" name="Text 104">
            <a:extLst>
              <a:ext uri="{FF2B5EF4-FFF2-40B4-BE49-F238E27FC236}">
                <a16:creationId xmlns:a16="http://schemas.microsoft.com/office/drawing/2014/main" id="{D5FF8E4D-C43D-7A3F-4A1E-867A54C065D0}"/>
              </a:ext>
            </a:extLst>
          </p:cNvPr>
          <p:cNvSpPr/>
          <p:nvPr/>
        </p:nvSpPr>
        <p:spPr>
          <a:xfrm>
            <a:off x="9169717" y="2611873"/>
            <a:ext cx="909967" cy="875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Upload a document to a project</a:t>
            </a:r>
            <a:endParaRPr lang="en-US" sz="850" dirty="0"/>
          </a:p>
        </p:txBody>
      </p:sp>
      <p:sp>
        <p:nvSpPr>
          <p:cNvPr id="50" name="Text 105">
            <a:extLst>
              <a:ext uri="{FF2B5EF4-FFF2-40B4-BE49-F238E27FC236}">
                <a16:creationId xmlns:a16="http://schemas.microsoft.com/office/drawing/2014/main" id="{08098429-EF65-B7C4-C658-56617D3ADFCA}"/>
              </a:ext>
            </a:extLst>
          </p:cNvPr>
          <p:cNvSpPr/>
          <p:nvPr/>
        </p:nvSpPr>
        <p:spPr>
          <a:xfrm>
            <a:off x="2015608" y="3290410"/>
            <a:ext cx="3749901" cy="456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Communication</a:t>
            </a:r>
            <a:endParaRPr lang="en-US" sz="1750" dirty="0"/>
          </a:p>
        </p:txBody>
      </p:sp>
      <p:sp>
        <p:nvSpPr>
          <p:cNvPr id="51" name="Shape 106">
            <a:extLst>
              <a:ext uri="{FF2B5EF4-FFF2-40B4-BE49-F238E27FC236}">
                <a16:creationId xmlns:a16="http://schemas.microsoft.com/office/drawing/2014/main" id="{9515480C-D633-1DB0-2210-ED79C6A7A6C3}"/>
              </a:ext>
            </a:extLst>
          </p:cNvPr>
          <p:cNvSpPr/>
          <p:nvPr/>
        </p:nvSpPr>
        <p:spPr>
          <a:xfrm>
            <a:off x="2015609" y="3658910"/>
            <a:ext cx="12937166" cy="2700910"/>
          </a:xfrm>
          <a:prstGeom prst="roundRect">
            <a:avLst>
              <a:gd name="adj" fmla="val 283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Shape 107">
            <a:extLst>
              <a:ext uri="{FF2B5EF4-FFF2-40B4-BE49-F238E27FC236}">
                <a16:creationId xmlns:a16="http://schemas.microsoft.com/office/drawing/2014/main" id="{265C36CF-9126-FBFF-4C83-F4785D6EFB87}"/>
              </a:ext>
            </a:extLst>
          </p:cNvPr>
          <p:cNvSpPr/>
          <p:nvPr/>
        </p:nvSpPr>
        <p:spPr>
          <a:xfrm>
            <a:off x="2023228" y="3666530"/>
            <a:ext cx="12911971" cy="5717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3" name="Text 108">
            <a:extLst>
              <a:ext uri="{FF2B5EF4-FFF2-40B4-BE49-F238E27FC236}">
                <a16:creationId xmlns:a16="http://schemas.microsoft.com/office/drawing/2014/main" id="{C27BFFFE-3499-0574-4026-3423D019D516}"/>
              </a:ext>
            </a:extLst>
          </p:cNvPr>
          <p:cNvSpPr/>
          <p:nvPr/>
        </p:nvSpPr>
        <p:spPr>
          <a:xfrm>
            <a:off x="2136814" y="3708083"/>
            <a:ext cx="4783677" cy="21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Page</a:t>
            </a:r>
            <a:endParaRPr lang="en-US" sz="850" dirty="0"/>
          </a:p>
        </p:txBody>
      </p:sp>
      <p:sp>
        <p:nvSpPr>
          <p:cNvPr id="54" name="Text 109">
            <a:extLst>
              <a:ext uri="{FF2B5EF4-FFF2-40B4-BE49-F238E27FC236}">
                <a16:creationId xmlns:a16="http://schemas.microsoft.com/office/drawing/2014/main" id="{1F50E5DE-D927-6BA0-8BE6-CE5319B02842}"/>
              </a:ext>
            </a:extLst>
          </p:cNvPr>
          <p:cNvSpPr/>
          <p:nvPr/>
        </p:nvSpPr>
        <p:spPr>
          <a:xfrm>
            <a:off x="5264706" y="3708083"/>
            <a:ext cx="4777378" cy="21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URL</a:t>
            </a:r>
            <a:endParaRPr lang="en-US" sz="850" dirty="0"/>
          </a:p>
        </p:txBody>
      </p:sp>
      <p:sp>
        <p:nvSpPr>
          <p:cNvPr id="55" name="Text 110">
            <a:extLst>
              <a:ext uri="{FF2B5EF4-FFF2-40B4-BE49-F238E27FC236}">
                <a16:creationId xmlns:a16="http://schemas.microsoft.com/office/drawing/2014/main" id="{CD7DF9CF-6129-C92F-B3DC-3ECFFA94EE43}"/>
              </a:ext>
            </a:extLst>
          </p:cNvPr>
          <p:cNvSpPr/>
          <p:nvPr/>
        </p:nvSpPr>
        <p:spPr>
          <a:xfrm>
            <a:off x="8388786" y="3708083"/>
            <a:ext cx="903669" cy="21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Method(s)</a:t>
            </a:r>
            <a:endParaRPr lang="en-US" sz="850" dirty="0"/>
          </a:p>
        </p:txBody>
      </p:sp>
      <p:sp>
        <p:nvSpPr>
          <p:cNvPr id="56" name="Text 111">
            <a:extLst>
              <a:ext uri="{FF2B5EF4-FFF2-40B4-BE49-F238E27FC236}">
                <a16:creationId xmlns:a16="http://schemas.microsoft.com/office/drawing/2014/main" id="{8AB480BC-0D3D-5C26-81B4-BA51DE6C08F8}"/>
              </a:ext>
            </a:extLst>
          </p:cNvPr>
          <p:cNvSpPr/>
          <p:nvPr/>
        </p:nvSpPr>
        <p:spPr>
          <a:xfrm>
            <a:off x="9169717" y="3708083"/>
            <a:ext cx="909967" cy="43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Description</a:t>
            </a:r>
            <a:endParaRPr lang="en-US" sz="850" dirty="0"/>
          </a:p>
        </p:txBody>
      </p:sp>
      <p:sp>
        <p:nvSpPr>
          <p:cNvPr id="57" name="Shape 112">
            <a:extLst>
              <a:ext uri="{FF2B5EF4-FFF2-40B4-BE49-F238E27FC236}">
                <a16:creationId xmlns:a16="http://schemas.microsoft.com/office/drawing/2014/main" id="{D53D268D-E8E1-BC61-5EF9-92A3BE187621}"/>
              </a:ext>
            </a:extLst>
          </p:cNvPr>
          <p:cNvSpPr/>
          <p:nvPr/>
        </p:nvSpPr>
        <p:spPr>
          <a:xfrm>
            <a:off x="2023228" y="4021812"/>
            <a:ext cx="12911971" cy="21046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8" name="Text 113">
            <a:extLst>
              <a:ext uri="{FF2B5EF4-FFF2-40B4-BE49-F238E27FC236}">
                <a16:creationId xmlns:a16="http://schemas.microsoft.com/office/drawing/2014/main" id="{19156C99-57CF-5C42-29CF-AFB2417ADE39}"/>
              </a:ext>
            </a:extLst>
          </p:cNvPr>
          <p:cNvSpPr/>
          <p:nvPr/>
        </p:nvSpPr>
        <p:spPr>
          <a:xfrm>
            <a:off x="2136814" y="4063365"/>
            <a:ext cx="4783677" cy="21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Project Messages</a:t>
            </a:r>
            <a:endParaRPr lang="en-US" sz="850" dirty="0"/>
          </a:p>
        </p:txBody>
      </p:sp>
      <p:sp>
        <p:nvSpPr>
          <p:cNvPr id="59" name="Text 114">
            <a:extLst>
              <a:ext uri="{FF2B5EF4-FFF2-40B4-BE49-F238E27FC236}">
                <a16:creationId xmlns:a16="http://schemas.microsoft.com/office/drawing/2014/main" id="{0D714E4D-00B5-F67E-FA2B-748193126558}"/>
              </a:ext>
            </a:extLst>
          </p:cNvPr>
          <p:cNvSpPr/>
          <p:nvPr/>
        </p:nvSpPr>
        <p:spPr>
          <a:xfrm>
            <a:off x="5264706" y="4063365"/>
            <a:ext cx="4777378" cy="21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/communication/projects/&lt;project_id&gt;/messages/</a:t>
            </a:r>
            <a:endParaRPr lang="en-US" sz="850" dirty="0"/>
          </a:p>
        </p:txBody>
      </p:sp>
      <p:sp>
        <p:nvSpPr>
          <p:cNvPr id="60" name="Text 115">
            <a:extLst>
              <a:ext uri="{FF2B5EF4-FFF2-40B4-BE49-F238E27FC236}">
                <a16:creationId xmlns:a16="http://schemas.microsoft.com/office/drawing/2014/main" id="{04442AEE-883D-0274-D4B7-E99CD67A06CD}"/>
              </a:ext>
            </a:extLst>
          </p:cNvPr>
          <p:cNvSpPr/>
          <p:nvPr/>
        </p:nvSpPr>
        <p:spPr>
          <a:xfrm>
            <a:off x="8388786" y="4063365"/>
            <a:ext cx="903669" cy="21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GET, POST</a:t>
            </a:r>
            <a:endParaRPr lang="en-US" sz="850" dirty="0"/>
          </a:p>
        </p:txBody>
      </p:sp>
      <p:sp>
        <p:nvSpPr>
          <p:cNvPr id="61" name="Text 116">
            <a:extLst>
              <a:ext uri="{FF2B5EF4-FFF2-40B4-BE49-F238E27FC236}">
                <a16:creationId xmlns:a16="http://schemas.microsoft.com/office/drawing/2014/main" id="{20BF72CF-D7DC-38AC-05D7-04AFF788D433}"/>
              </a:ext>
            </a:extLst>
          </p:cNvPr>
          <p:cNvSpPr/>
          <p:nvPr/>
        </p:nvSpPr>
        <p:spPr>
          <a:xfrm>
            <a:off x="9169717" y="4063365"/>
            <a:ext cx="909967" cy="1970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View and post messages for a project (project-member access only)</a:t>
            </a:r>
            <a:endParaRPr lang="en-US" sz="850" dirty="0"/>
          </a:p>
        </p:txBody>
      </p:sp>
      <p:sp>
        <p:nvSpPr>
          <p:cNvPr id="62" name="Text 117">
            <a:extLst>
              <a:ext uri="{FF2B5EF4-FFF2-40B4-BE49-F238E27FC236}">
                <a16:creationId xmlns:a16="http://schemas.microsoft.com/office/drawing/2014/main" id="{11AFC3EC-5186-2A66-FC58-7DA46A839CE2}"/>
              </a:ext>
            </a:extLst>
          </p:cNvPr>
          <p:cNvSpPr/>
          <p:nvPr/>
        </p:nvSpPr>
        <p:spPr>
          <a:xfrm>
            <a:off x="2015608" y="5422343"/>
            <a:ext cx="3749901" cy="456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C182885B-AEB5-CD71-2E6F-0C164EACB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064" y="7200900"/>
            <a:ext cx="2587336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1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22665"/>
            <a:ext cx="559543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latin typeface="Aharoni" panose="020F0502020204030204" pitchFamily="2" charset="-79"/>
                <a:cs typeface="Aharoni" panose="020F0502020204030204" pitchFamily="2" charset="-79"/>
              </a:rPr>
              <a:t>Software Defined Perimeter:</a:t>
            </a:r>
          </a:p>
        </p:txBody>
      </p:sp>
      <p:sp>
        <p:nvSpPr>
          <p:cNvPr id="4" name="Shape 1"/>
          <p:cNvSpPr/>
          <p:nvPr/>
        </p:nvSpPr>
        <p:spPr>
          <a:xfrm>
            <a:off x="6280190" y="2229803"/>
            <a:ext cx="3664744" cy="2765227"/>
          </a:xfrm>
          <a:prstGeom prst="roundRect">
            <a:avLst>
              <a:gd name="adj" fmla="val 344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14624" y="2464237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Collaboration Friction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08985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Researchers face scattered tools, inconsistent access, and version issues across projects.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229803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406182" y="2464237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Secure Project Access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182" y="3308985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Need for project-scoped authentication and fine-grained permissions to protect sensitive work.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1843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14624" y="5456277"/>
            <a:ext cx="59669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Document &amp; Communication Controls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946696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Document sharing and discussion must be auditable, permissioned, and attached to projects.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AD474E-C758-397A-533C-0764EA270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3427" y="7584993"/>
            <a:ext cx="2036973" cy="5410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580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Solution Overview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60293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ResearchCollab provides a centralized, server-rendered web platform that organizes research work by projects, enforces role-based access control, and integrates document management and scoped communication.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2946797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3797260"/>
            <a:ext cx="30213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Role-Based Access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42876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Admin and Researcher roles with enforced permissions for actions and data visibility.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5467112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93790" y="6317575"/>
            <a:ext cx="46646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Server-Rendered Architecture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93790" y="680799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Django templates deliver pages securely from the server — no separate SPA framework.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70" y="501729"/>
            <a:ext cx="12590859" cy="65374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5773" y="3063925"/>
            <a:ext cx="1553702" cy="1398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Monolithic Django Architecture</a:t>
            </a:r>
            <a:endParaRPr lang="en-US" sz="2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5113" y="2235413"/>
            <a:ext cx="316178" cy="3161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17762" y="1850872"/>
            <a:ext cx="2722087" cy="349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Browser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317762" y="2299892"/>
            <a:ext cx="2722087" cy="504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User requests and responses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0590260" y="1850872"/>
            <a:ext cx="2722087" cy="349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Gunicorn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90260" y="2299892"/>
            <a:ext cx="2722087" cy="504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WSGI server forwarding requests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43082" y="1564213"/>
            <a:ext cx="316178" cy="31617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50921" y="4945070"/>
            <a:ext cx="316178" cy="3161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17762" y="4759403"/>
            <a:ext cx="2722087" cy="349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Django (MTV)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317762" y="5208423"/>
            <a:ext cx="2722087" cy="252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Templates, Views, Models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0590260" y="4759403"/>
            <a:ext cx="2722087" cy="699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PostgreSQL &amp; Files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590260" y="5558006"/>
            <a:ext cx="2722087" cy="504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Database, WhiteNoise static, media storage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53822" y="5976729"/>
            <a:ext cx="316179" cy="31617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19770" y="7204353"/>
            <a:ext cx="12590859" cy="526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Monolithic Django architecture following the MTV pattern. Server-side rendering with Django templates, secure role checks in views, and centralized data in PostgreSQL.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157C57-0041-DA03-D78C-E3F4CA789D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93427" y="7584993"/>
            <a:ext cx="2036973" cy="5410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02963"/>
            <a:ext cx="8284131" cy="46236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8943" y="951071"/>
            <a:ext cx="4205168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Technology Stack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9638943" y="2311837"/>
            <a:ext cx="4205168" cy="5114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Backend Framework: Django (core app, auth, ORM)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Database: PostgreSQL (relational integrity, transactions)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Frontend Rendering: Django Templates + Bootstrap (responsive server-rendered UI)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Authentication: Django Auth System (sessions, password hashing)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Deployment: Render + Gunicorn (WSGI)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Static Files: WhiteNoise (efficient static serving)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61DE8-AA0B-30A1-6828-0963486FD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3427" y="7584993"/>
            <a:ext cx="2036973" cy="5410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543" y="880348"/>
            <a:ext cx="5393888" cy="516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Folder Structure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23543" y="1773912"/>
            <a:ext cx="13183314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Modular app-based layout for separation of concerns and maintainability. Root folders shown with responsibilities.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43" y="2301835"/>
            <a:ext cx="686157" cy="8576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5206" y="2301835"/>
            <a:ext cx="2197537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researchcollab/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645206" y="3060621"/>
            <a:ext cx="2197537" cy="1579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Main project settings, WSGI/ASGI entry, global configuration, environment-aware settings.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8248" y="2301835"/>
            <a:ext cx="686157" cy="85760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999911" y="2301835"/>
            <a:ext cx="2197537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apps/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4999911" y="2737723"/>
            <a:ext cx="2197537" cy="1263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Contains modular Django apps: accounts, projects, documents, communication.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953" y="2301835"/>
            <a:ext cx="686157" cy="85760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354616" y="2301835"/>
            <a:ext cx="2197537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templates/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8354616" y="2737723"/>
            <a:ext cx="2197537" cy="1579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Server-rendered HTML templates (base, project pages, auth flows) using Bootstrap components.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7658" y="2301835"/>
            <a:ext cx="686157" cy="85760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709321" y="2301835"/>
            <a:ext cx="2197537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static/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1709321" y="2737723"/>
            <a:ext cx="2197537" cy="1263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CSS, JS, images — served via WhiteNoise in production; collected by collectstatic.</a:t>
            </a:r>
            <a:endParaRPr lang="en-US" sz="16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543" y="5017294"/>
            <a:ext cx="686157" cy="85760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45206" y="5017294"/>
            <a:ext cx="2197537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media/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1645206" y="5453182"/>
            <a:ext cx="2197537" cy="1895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Uploaded project documents and attachments, referenced by MEDIA_ROOT and MEDIA_URL.</a:t>
            </a: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2CEAFC2-7284-91D8-1D24-BDCE7F5BEA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3427" y="7584993"/>
            <a:ext cx="2036973" cy="5410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11354"/>
            <a:ext cx="4205168" cy="56068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9981" y="146125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Accounts Module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5559981" y="2255044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Handles authentication and authorization with Django's auth system plus profile-based role management. Implemented features: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5559981" y="3184922"/>
            <a:ext cx="8284131" cy="1973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User registration, login, logout, password set/change flows (Django auth views and custom forms)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Profile model extends User with role attribute (Admin | Researcher)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Role enforcement via decorators and mixins (e.g., @login_required, RoleRequiredMixin)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559981" y="5413177"/>
            <a:ext cx="8284131" cy="1326713"/>
          </a:xfrm>
          <a:prstGeom prst="roundRect">
            <a:avLst>
              <a:gd name="adj" fmla="val 7181"/>
            </a:avLst>
          </a:prstGeom>
          <a:solidFill>
            <a:srgbClr val="CCE5D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795" y="5734407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97097" y="5696664"/>
            <a:ext cx="73202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Role checks occur in view entry points; Admins have elevated permissions and can manage projects and users.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033655-5068-A3DE-BDC1-6272D0D1A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3427" y="7584993"/>
            <a:ext cx="2036973" cy="5410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5281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Projects Module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459950"/>
            <a:ext cx="2367558" cy="4216837"/>
          </a:xfrm>
          <a:prstGeom prst="roundRect">
            <a:avLst>
              <a:gd name="adj" fmla="val 402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2694384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Core Features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39133"/>
            <a:ext cx="189869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Create projects, assign researchers, track status, view project details (models: Project, Membership, Status).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388162" y="2459950"/>
            <a:ext cx="2367558" cy="4216837"/>
          </a:xfrm>
          <a:prstGeom prst="roundRect">
            <a:avLst>
              <a:gd name="adj" fmla="val 402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3622596" y="2694384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Access Control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622596" y="3539133"/>
            <a:ext cx="189869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Project ownership and membership model define access. View-level checks ensure only members can access project resources.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982533" y="2459950"/>
            <a:ext cx="2367558" cy="4216837"/>
          </a:xfrm>
          <a:prstGeom prst="roundRect">
            <a:avLst>
              <a:gd name="adj" fmla="val 402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216968" y="2694384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Business Logic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16968" y="3539133"/>
            <a:ext cx="189869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Ownership enforced via ForeignKey(owner) and Membership records; queries filter by membership for list/detail views.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09" y="1793915"/>
            <a:ext cx="8316277" cy="46415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78816" y="1772960"/>
            <a:ext cx="4116348" cy="472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Documents Module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9578816" y="2402800"/>
            <a:ext cx="4265176" cy="554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File management scoped to projects with permission checks for upload and download.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9578816" y="3099078"/>
            <a:ext cx="4265176" cy="232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Project-scoped document uploads stored under MEDIA_ROOT organized by project ID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Permission-based access — download views validate membership and project permissions</a:t>
            </a:r>
            <a:endParaRPr lang="en-US" sz="1450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Media handling: MEDIA_ROOT and MEDIA_URL set in settings; served in dev by Django, in production via cloud storage or WhiteNoise proxy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9862304" y="5604867"/>
            <a:ext cx="3981688" cy="83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Example: Upload view enforces request.user in Project.members before saving FileField to project's media directory.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9578816" y="5604867"/>
            <a:ext cx="22860" cy="831890"/>
          </a:xfrm>
          <a:prstGeom prst="rect">
            <a:avLst/>
          </a:prstGeom>
          <a:solidFill>
            <a:srgbClr val="22443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3B7BA0-1B90-DD3F-0C88-4344E5FDC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3427" y="7584993"/>
            <a:ext cx="2036973" cy="5410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991</Words>
  <Application>Microsoft Office PowerPoint</Application>
  <PresentationFormat>Custom</PresentationFormat>
  <Paragraphs>178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Aharoni</vt:lpstr>
      <vt:lpstr>Syne Light</vt:lpstr>
      <vt:lpstr>Overpass Light</vt:lpstr>
      <vt:lpstr>Syne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Oppie_549</dc:creator>
  <cp:lastModifiedBy>Om Prakash</cp:lastModifiedBy>
  <cp:revision>2</cp:revision>
  <dcterms:created xsi:type="dcterms:W3CDTF">2026-02-25T13:26:04Z</dcterms:created>
  <dcterms:modified xsi:type="dcterms:W3CDTF">2026-02-25T13:50:42Z</dcterms:modified>
</cp:coreProperties>
</file>